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07" r:id="rId1"/>
  </p:sldMasterIdLst>
  <p:notesMasterIdLst>
    <p:notesMasterId r:id="rId15"/>
  </p:notesMasterIdLst>
  <p:sldIdLst>
    <p:sldId id="256" r:id="rId2"/>
    <p:sldId id="279" r:id="rId3"/>
    <p:sldId id="290" r:id="rId4"/>
    <p:sldId id="280" r:id="rId5"/>
    <p:sldId id="291" r:id="rId6"/>
    <p:sldId id="292" r:id="rId7"/>
    <p:sldId id="294" r:id="rId8"/>
    <p:sldId id="295" r:id="rId9"/>
    <p:sldId id="296" r:id="rId10"/>
    <p:sldId id="293" r:id="rId11"/>
    <p:sldId id="297" r:id="rId12"/>
    <p:sldId id="298" r:id="rId13"/>
    <p:sldId id="29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z demirci" initials="dd" lastIdx="6" clrIdx="0">
    <p:extLst>
      <p:ext uri="{19B8F6BF-5375-455C-9EA6-DF929625EA0E}">
        <p15:presenceInfo xmlns:p15="http://schemas.microsoft.com/office/powerpoint/2012/main" userId="S::deniz.demirci@metu.edu.tr::4c927ca8-d2c3-4453-ad7b-a399b36f87e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21"/>
    <p:restoredTop sz="65850"/>
  </p:normalViewPr>
  <p:slideViewPr>
    <p:cSldViewPr snapToGrid="0" snapToObjects="1">
      <p:cViewPr varScale="1">
        <p:scale>
          <a:sx n="82" d="100"/>
          <a:sy n="82" d="100"/>
        </p:scale>
        <p:origin x="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2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F0E68-01B0-FE45-964E-2C5D1B33739F}" type="datetimeFigureOut">
              <a:rPr lang="tr-TR" smtClean="0"/>
              <a:t>9.02.2021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A5F242-D97D-1846-BA45-634E66E73638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902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7382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091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stdlib.h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unistd.h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stdio.h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main()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a = 2; // Stack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b = 4; // Stack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(void*)&amp;a);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("b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(void*)&amp;b);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1 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endParaRPr lang="en-TR" dirty="0"/>
          </a:p>
          <a:p>
            <a:endParaRPr lang="en-TR" dirty="0"/>
          </a:p>
          <a:p>
            <a:r>
              <a:rPr lang="en-US" dirty="0"/>
              <a:t>/proc/sys/kernel/</a:t>
            </a:r>
            <a:r>
              <a:rPr lang="en-US" dirty="0" err="1"/>
              <a:t>randomize_va_space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gcc</a:t>
            </a:r>
            <a:r>
              <a:rPr lang="en-US" dirty="0"/>
              <a:t> -o sample </a:t>
            </a:r>
            <a:r>
              <a:rPr lang="en-US" dirty="0" err="1"/>
              <a:t>sample.c</a:t>
            </a:r>
            <a:r>
              <a:rPr lang="en-US" dirty="0"/>
              <a:t> -</a:t>
            </a:r>
            <a:r>
              <a:rPr lang="en-US" dirty="0" err="1"/>
              <a:t>fno</a:t>
            </a:r>
            <a:r>
              <a:rPr lang="en-US" dirty="0"/>
              <a:t>-stack-protector -no-pie -z </a:t>
            </a:r>
            <a:r>
              <a:rPr lang="en-US" dirty="0" err="1"/>
              <a:t>norelro</a:t>
            </a:r>
            <a:r>
              <a:rPr lang="en-US" dirty="0"/>
              <a:t> -z </a:t>
            </a:r>
            <a:r>
              <a:rPr lang="en-US" dirty="0" err="1"/>
              <a:t>execstack</a:t>
            </a:r>
            <a:r>
              <a:rPr lang="en-US" dirty="0"/>
              <a:t> -m32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78484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stdlib.h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unistd.h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stdio.h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main()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a = 2; // Stack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float b = 2.5; // Stack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(void*)&amp;a);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("b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(void*)&amp;b);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1 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endParaRPr lang="en-TR" dirty="0"/>
          </a:p>
          <a:p>
            <a:endParaRPr lang="en-TR" dirty="0"/>
          </a:p>
          <a:p>
            <a:r>
              <a:rPr lang="en-US" dirty="0"/>
              <a:t>/proc/sys/kernel/</a:t>
            </a:r>
            <a:r>
              <a:rPr lang="en-US" dirty="0" err="1"/>
              <a:t>randomize_va_space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gcc</a:t>
            </a:r>
            <a:r>
              <a:rPr lang="en-US" dirty="0"/>
              <a:t> -o sample </a:t>
            </a:r>
            <a:r>
              <a:rPr lang="en-US" dirty="0" err="1"/>
              <a:t>sample.c</a:t>
            </a:r>
            <a:r>
              <a:rPr lang="en-US" dirty="0"/>
              <a:t> –m32</a:t>
            </a:r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8086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stdlib.h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unistd.h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#include &lt;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stdio.h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cikar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(int x, int y)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output = x - y;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output;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b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main()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a = 2; // Stack 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b = 4; // Stack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("a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(void*)&amp;a);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("b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degiskeninin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%p\n", (void*)&amp;b);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sonuc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sonuc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cikar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b,a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sonuc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%d\n",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sonuc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1 ;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561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Değişken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adreslerine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dikkat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mov mov</a:t>
            </a:r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54545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Fonksiyon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çağrısı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stack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değerlere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dikkat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Edx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eax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A5F242-D97D-1846-BA45-634E66E73638}" type="slidenum">
              <a:rPr lang="tr-TR" smtClean="0"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9923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28585-9443-114B-9DA8-7531033F8A31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630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97561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093151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23651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8377954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09852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66072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0612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61923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2B8BD-B961-004E-8FA0-C5AA5543632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6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70067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72368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5E330-DF8C-DE44-94B8-CE9EE82E3D22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27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460A9-84CC-1144-8086-7140D9EC7187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094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31790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B6263-DC82-1F4C-9CCA-B52F21107343}" type="datetime1">
              <a:rPr lang="tr-TR" smtClean="0"/>
              <a:t>9.02.2021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80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BDD22-A675-0A43-BFAA-1734E7055380}" type="datetime1">
              <a:rPr lang="tr-TR" smtClean="0"/>
              <a:t>9.02.2021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254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8" r:id="rId11"/>
    <p:sldLayoutId id="2147483919" r:id="rId12"/>
    <p:sldLayoutId id="2147483920" r:id="rId13"/>
    <p:sldLayoutId id="2147483921" r:id="rId14"/>
    <p:sldLayoutId id="2147483922" r:id="rId15"/>
    <p:sldLayoutId id="214748392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hade val="98000"/>
                <a:satMod val="150000"/>
                <a:lumMod val="102000"/>
              </a:schemeClr>
            </a:gs>
            <a:gs pos="50000">
              <a:schemeClr val="bg1">
                <a:tint val="98000"/>
                <a:shade val="90000"/>
                <a:satMod val="13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39A2-36B5-EF4C-9B61-0EB0306C1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2" y="821265"/>
            <a:ext cx="6979918" cy="5222117"/>
          </a:xfrm>
        </p:spPr>
        <p:txBody>
          <a:bodyPr anchor="ctr">
            <a:normAutofit/>
          </a:bodyPr>
          <a:lstStyle/>
          <a:p>
            <a:pPr algn="r"/>
            <a:r>
              <a:rPr lang="tr-TR" sz="5400" dirty="0"/>
              <a:t>Açıklık Tarama ve Sızma Testi</a:t>
            </a:r>
            <a:r>
              <a:rPr lang="en-TR" sz="54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44DAA1-01F8-644B-809F-0D5EDB529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92885" y="821265"/>
            <a:ext cx="2950028" cy="5222117"/>
          </a:xfrm>
        </p:spPr>
        <p:txBody>
          <a:bodyPr anchor="ctr">
            <a:normAutofit/>
          </a:bodyPr>
          <a:lstStyle/>
          <a:p>
            <a:r>
              <a:rPr lang="en-TR" dirty="0"/>
              <a:t>MSÜ-2020</a:t>
            </a:r>
          </a:p>
          <a:p>
            <a:r>
              <a:rPr lang="en-TR" dirty="0"/>
              <a:t>Deniz DEMİRCİ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8EA19-7565-824A-B688-DA3D63DB2F40}"/>
              </a:ext>
            </a:extLst>
          </p:cNvPr>
          <p:cNvSpPr txBox="1"/>
          <p:nvPr/>
        </p:nvSpPr>
        <p:spPr>
          <a:xfrm>
            <a:off x="3091070" y="5784574"/>
            <a:ext cx="730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Zafiyetlerin Sömürülmesi – Tersine Mühendislik ve </a:t>
            </a:r>
            <a:r>
              <a:rPr lang="tr-TR" dirty="0" err="1"/>
              <a:t>Exploit</a:t>
            </a:r>
            <a:r>
              <a:rPr lang="tr-TR" dirty="0"/>
              <a:t> Geliştirme</a:t>
            </a:r>
            <a:r>
              <a:rPr lang="en-T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56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9679C0-AEDD-5549-8084-E152B425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050" y="1708150"/>
            <a:ext cx="52959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6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E2EE11-8E65-B94F-BD69-B0376FA14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908" y="1224366"/>
            <a:ext cx="9376475" cy="502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5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7B67A2-F175-BF40-8652-6A5F2E5C0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796" y="1270000"/>
            <a:ext cx="8737600" cy="458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6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CF046-F1B4-0845-8B13-55B3CF6AF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453181"/>
            <a:ext cx="9443059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88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98F6F-1DF1-4945-86C9-EEFEFDEF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/>
              <a:t>Programın Hafızada Yerleşimi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3AEE504-6F47-7D4B-B80B-9F334F7C0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16" y="2160589"/>
            <a:ext cx="3939870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8FE87-CC49-F544-BED9-10211C020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tr-TR" sz="1700" dirty="0"/>
              <a:t>Programın Geçici Bellekte Yerleşimi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Text segment: </a:t>
            </a:r>
            <a:r>
              <a:rPr lang="en-US" sz="1700" dirty="0" err="1"/>
              <a:t>Çalışan</a:t>
            </a:r>
            <a:r>
              <a:rPr lang="en-US" sz="1700" dirty="0"/>
              <a:t> </a:t>
            </a:r>
            <a:r>
              <a:rPr lang="en-US" sz="1700" dirty="0" err="1"/>
              <a:t>Kod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Data segment: </a:t>
            </a:r>
            <a:r>
              <a:rPr lang="en-US" sz="1700" dirty="0" err="1"/>
              <a:t>Başlangıç</a:t>
            </a:r>
            <a:r>
              <a:rPr lang="en-US" sz="1700" dirty="0"/>
              <a:t> </a:t>
            </a:r>
            <a:r>
              <a:rPr lang="en-US" sz="1700" dirty="0" err="1"/>
              <a:t>değeri</a:t>
            </a:r>
            <a:r>
              <a:rPr lang="en-US" sz="1700" dirty="0"/>
              <a:t> </a:t>
            </a:r>
            <a:r>
              <a:rPr lang="en-US" sz="1700" dirty="0" err="1"/>
              <a:t>atanmış</a:t>
            </a:r>
            <a:r>
              <a:rPr lang="en-US" sz="1700" dirty="0"/>
              <a:t> </a:t>
            </a:r>
            <a:r>
              <a:rPr lang="en-US" sz="1700" dirty="0" err="1"/>
              <a:t>statik</a:t>
            </a:r>
            <a:r>
              <a:rPr lang="en-US" sz="1700" dirty="0"/>
              <a:t>/global </a:t>
            </a:r>
            <a:r>
              <a:rPr lang="en-US" sz="1700" dirty="0" err="1"/>
              <a:t>değişkenler</a:t>
            </a:r>
            <a:r>
              <a:rPr lang="en-US" sz="1700" dirty="0"/>
              <a:t> 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BSS segment: İlk </a:t>
            </a:r>
            <a:r>
              <a:rPr lang="en-US" sz="1700" dirty="0" err="1"/>
              <a:t>değeri</a:t>
            </a:r>
            <a:r>
              <a:rPr lang="en-US" sz="1700" dirty="0"/>
              <a:t> </a:t>
            </a:r>
            <a:r>
              <a:rPr lang="en-US" sz="1700" dirty="0" err="1"/>
              <a:t>atanmamış</a:t>
            </a:r>
            <a:r>
              <a:rPr lang="en-US" sz="1700" dirty="0"/>
              <a:t> static/global </a:t>
            </a:r>
            <a:r>
              <a:rPr lang="en-US" sz="1700" dirty="0" err="1"/>
              <a:t>değişkenler</a:t>
            </a:r>
            <a:r>
              <a:rPr lang="en-US" sz="1700" dirty="0"/>
              <a:t>. (OS 0 </a:t>
            </a:r>
            <a:r>
              <a:rPr lang="en-US" sz="1700" dirty="0" err="1"/>
              <a:t>veya</a:t>
            </a:r>
            <a:r>
              <a:rPr lang="en-US" sz="1700" dirty="0"/>
              <a:t> null </a:t>
            </a:r>
            <a:r>
              <a:rPr lang="en-US" sz="1700" dirty="0" err="1"/>
              <a:t>atayabilir</a:t>
            </a:r>
            <a:r>
              <a:rPr lang="en-US" sz="17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5DB70-F14D-E343-AA92-174778BF2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7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98F6F-1DF1-4945-86C9-EEFEFDEF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/>
              <a:t>Programın Hafızada Yerleşimi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3AEE504-6F47-7D4B-B80B-9F334F7C0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16" y="2160589"/>
            <a:ext cx="3939870" cy="388077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8FE87-CC49-F544-BED9-10211C020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dirty="0"/>
              <a:t>Heap: </a:t>
            </a:r>
            <a:r>
              <a:rPr lang="en-US" sz="1700" dirty="0" err="1"/>
              <a:t>Dinamik</a:t>
            </a:r>
            <a:r>
              <a:rPr lang="en-US" sz="1700" dirty="0"/>
              <a:t> </a:t>
            </a:r>
            <a:r>
              <a:rPr lang="en-US" sz="1700" dirty="0" err="1"/>
              <a:t>hafıza</a:t>
            </a:r>
            <a:r>
              <a:rPr lang="en-US" sz="1700" dirty="0"/>
              <a:t> </a:t>
            </a:r>
            <a:r>
              <a:rPr lang="en-US" sz="1700" dirty="0" err="1"/>
              <a:t>ihtiyaçları</a:t>
            </a:r>
            <a:r>
              <a:rPr lang="en-US" sz="1700" dirty="0"/>
              <a:t>. malloc, </a:t>
            </a:r>
            <a:r>
              <a:rPr lang="en-US" sz="1700" dirty="0" err="1"/>
              <a:t>calloc</a:t>
            </a:r>
            <a:r>
              <a:rPr lang="en-US" sz="1700" dirty="0"/>
              <a:t>, </a:t>
            </a:r>
            <a:r>
              <a:rPr lang="en-US" sz="1700" dirty="0" err="1"/>
              <a:t>realloc</a:t>
            </a:r>
            <a:r>
              <a:rPr lang="en-US" sz="1700" dirty="0"/>
              <a:t>, free, </a:t>
            </a:r>
            <a:r>
              <a:rPr lang="en-US" sz="1700" dirty="0" err="1"/>
              <a:t>komutları</a:t>
            </a:r>
            <a:r>
              <a:rPr lang="en-US" sz="1700" dirty="0"/>
              <a:t> </a:t>
            </a:r>
            <a:r>
              <a:rPr lang="en-US" sz="1700" dirty="0" err="1"/>
              <a:t>ile</a:t>
            </a:r>
            <a:r>
              <a:rPr lang="en-US" sz="1700" dirty="0"/>
              <a:t> </a:t>
            </a:r>
            <a:r>
              <a:rPr lang="en-US" sz="1700" dirty="0" err="1"/>
              <a:t>kullanılır</a:t>
            </a:r>
            <a:r>
              <a:rPr lang="en-US" sz="1700" dirty="0"/>
              <a:t>. 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Stack: </a:t>
            </a:r>
            <a:r>
              <a:rPr lang="en-US" sz="1700" dirty="0" err="1"/>
              <a:t>Fonkisyonlardaki</a:t>
            </a:r>
            <a:r>
              <a:rPr lang="en-US" sz="1700" dirty="0"/>
              <a:t> </a:t>
            </a:r>
            <a:r>
              <a:rPr lang="en-US" sz="1700" dirty="0" err="1"/>
              <a:t>yerel</a:t>
            </a:r>
            <a:r>
              <a:rPr lang="en-US" sz="1700" dirty="0"/>
              <a:t> </a:t>
            </a:r>
            <a:r>
              <a:rPr lang="en-US" sz="1700" dirty="0" err="1"/>
              <a:t>değişkenler</a:t>
            </a:r>
            <a:r>
              <a:rPr lang="en-US" sz="1700" dirty="0"/>
              <a:t>, </a:t>
            </a:r>
            <a:r>
              <a:rPr lang="en-US" sz="1700" dirty="0" err="1"/>
              <a:t>argümanlar</a:t>
            </a:r>
            <a:r>
              <a:rPr lang="en-US" sz="1700" dirty="0"/>
              <a:t> </a:t>
            </a:r>
            <a:r>
              <a:rPr lang="en-US" sz="1700" dirty="0" err="1"/>
              <a:t>ve</a:t>
            </a:r>
            <a:r>
              <a:rPr lang="en-US" sz="1700" dirty="0"/>
              <a:t> </a:t>
            </a:r>
            <a:r>
              <a:rPr lang="en-US" sz="1700" dirty="0" err="1"/>
              <a:t>fonksiyon</a:t>
            </a:r>
            <a:r>
              <a:rPr lang="en-US" sz="1700" dirty="0"/>
              <a:t> </a:t>
            </a:r>
            <a:r>
              <a:rPr lang="en-US" sz="1700" dirty="0" err="1"/>
              <a:t>çağrıları</a:t>
            </a:r>
            <a:r>
              <a:rPr lang="en-US" sz="1700" dirty="0"/>
              <a:t> </a:t>
            </a:r>
            <a:r>
              <a:rPr lang="en-US" sz="1700" dirty="0" err="1"/>
              <a:t>için</a:t>
            </a:r>
            <a:r>
              <a:rPr lang="en-US" sz="1700" dirty="0"/>
              <a:t> </a:t>
            </a:r>
            <a:r>
              <a:rPr lang="en-US" sz="1700" dirty="0" err="1"/>
              <a:t>gerekli</a:t>
            </a:r>
            <a:r>
              <a:rPr lang="en-US" sz="1700" dirty="0"/>
              <a:t> </a:t>
            </a:r>
            <a:r>
              <a:rPr lang="en-US" sz="1700" dirty="0" err="1"/>
              <a:t>değişkenler</a:t>
            </a:r>
            <a:r>
              <a:rPr lang="en-US" sz="1700" dirty="0"/>
              <a:t>.</a:t>
            </a:r>
            <a:endParaRPr lang="tr-TR" sz="17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5DB70-F14D-E343-AA92-174778BF2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75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/>
              <a:t>Programın Hafızada Yerleşimi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7B0A8D-43CF-2D45-BA36-F137AC97C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39864"/>
            <a:ext cx="9050866" cy="5052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57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/>
              <a:t>Programın Hafızada Yerleşimi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7104F7-0AB7-E442-B9F8-B0407801D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255362"/>
            <a:ext cx="9000066" cy="501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35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50D0CF-59EB-264A-8A97-4CC83D6E8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302" y="1440285"/>
            <a:ext cx="5080000" cy="509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AAF56A-19E7-724D-A24C-57905AD784BC}"/>
              </a:ext>
            </a:extLst>
          </p:cNvPr>
          <p:cNvSpPr txBox="1"/>
          <p:nvPr/>
        </p:nvSpPr>
        <p:spPr>
          <a:xfrm>
            <a:off x="7749153" y="3006671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R" dirty="0"/>
              <a:t>LIFO</a:t>
            </a:r>
          </a:p>
        </p:txBody>
      </p:sp>
    </p:spTree>
    <p:extLst>
      <p:ext uri="{BB962C8B-B14F-4D97-AF65-F5344CB8AC3E}">
        <p14:creationId xmlns:p14="http://schemas.microsoft.com/office/powerpoint/2010/main" val="318648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9CAD273-5C4D-E14E-922A-5268F30F8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270000"/>
            <a:ext cx="8258002" cy="5093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5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5CC31-6245-3C4B-803C-ECD30B116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3" y="1352550"/>
            <a:ext cx="9520551" cy="455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69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A500A-452A-E242-8E17-5AD32A4A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tr-TR" dirty="0" err="1"/>
              <a:t>Stack</a:t>
            </a:r>
            <a:r>
              <a:rPr lang="tr-TR" dirty="0"/>
              <a:t> ve Fonksiyon Çağrısı</a:t>
            </a:r>
            <a:endParaRPr lang="en-T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886E79-5726-544B-897A-703148CA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768B6B-94CF-E241-8707-582AD8B48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875" y="0"/>
            <a:ext cx="6244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6964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su_tpl" id="{F7FEC3A2-F4AB-4F4B-A5B8-6B0E53A4BBA5}" vid="{26CB8A2D-81C8-584E-8E42-ED93F16CDC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485</Words>
  <Application>Microsoft Macintosh PowerPoint</Application>
  <PresentationFormat>Widescreen</PresentationFormat>
  <Paragraphs>96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</vt:lpstr>
      <vt:lpstr>Açıklık Tarama ve Sızma Testi </vt:lpstr>
      <vt:lpstr>Programın Hafızada Yerleşimi</vt:lpstr>
      <vt:lpstr>Programın Hafızada Yerleşimi</vt:lpstr>
      <vt:lpstr>Programın Hafızada Yerleşimi</vt:lpstr>
      <vt:lpstr>Programın Hafızada Yerleşimi</vt:lpstr>
      <vt:lpstr>Stack ve Fonksiyon Çağrısı</vt:lpstr>
      <vt:lpstr>Stack ve Fonksiyon Çağrısı</vt:lpstr>
      <vt:lpstr>Stack ve Fonksiyon Çağrısı</vt:lpstr>
      <vt:lpstr>Stack ve Fonksiyon Çağrısı</vt:lpstr>
      <vt:lpstr>Stack ve Fonksiyon Çağrısı</vt:lpstr>
      <vt:lpstr>Stack ve Fonksiyon Çağrısı</vt:lpstr>
      <vt:lpstr>Stack ve Fonksiyon Çağrısı</vt:lpstr>
      <vt:lpstr>Stack ve Fonksiyon Çağrısı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Açıklık Tarama ve Sızma Testi </dc:title>
  <dc:creator>deniz demirci</dc:creator>
  <cp:lastModifiedBy>deniz demirci</cp:lastModifiedBy>
  <cp:revision>29</cp:revision>
  <dcterms:created xsi:type="dcterms:W3CDTF">2021-01-19T09:47:50Z</dcterms:created>
  <dcterms:modified xsi:type="dcterms:W3CDTF">2021-02-09T08:11:29Z</dcterms:modified>
</cp:coreProperties>
</file>

<file path=docProps/thumbnail.jpeg>
</file>